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694" y="-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61061-4810-47E0-9803-8E192B079566}" type="datetimeFigureOut">
              <a:rPr lang="de-DE" smtClean="0"/>
              <a:pPr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364F-295D-4C30-B03A-B7FCE0F6B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Gruppieren 280"/>
          <p:cNvGrpSpPr/>
          <p:nvPr/>
        </p:nvGrpSpPr>
        <p:grpSpPr>
          <a:xfrm>
            <a:off x="514392" y="342960"/>
            <a:ext cx="5581192" cy="8201060"/>
            <a:chOff x="514392" y="342960"/>
            <a:chExt cx="5581192" cy="8201060"/>
          </a:xfrm>
        </p:grpSpPr>
        <p:grpSp>
          <p:nvGrpSpPr>
            <p:cNvPr id="225" name="Gruppieren 224"/>
            <p:cNvGrpSpPr/>
            <p:nvPr/>
          </p:nvGrpSpPr>
          <p:grpSpPr>
            <a:xfrm>
              <a:off x="622976" y="1045896"/>
              <a:ext cx="5472608" cy="7498124"/>
              <a:chOff x="692696" y="467544"/>
              <a:chExt cx="5472608" cy="7498124"/>
            </a:xfrm>
          </p:grpSpPr>
          <p:sp>
            <p:nvSpPr>
              <p:cNvPr id="226" name="Ellipse 225"/>
              <p:cNvSpPr/>
              <p:nvPr/>
            </p:nvSpPr>
            <p:spPr>
              <a:xfrm>
                <a:off x="3573016" y="2555776"/>
                <a:ext cx="432048" cy="4320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7" name="Ellipse 226"/>
              <p:cNvSpPr/>
              <p:nvPr/>
            </p:nvSpPr>
            <p:spPr>
              <a:xfrm>
                <a:off x="5589240" y="2915816"/>
                <a:ext cx="432048" cy="4320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28" name="Gerade Verbindung mit Pfeil 227"/>
              <p:cNvCxnSpPr/>
              <p:nvPr/>
            </p:nvCxnSpPr>
            <p:spPr>
              <a:xfrm flipV="1">
                <a:off x="5013176" y="6884992"/>
                <a:ext cx="783352" cy="35130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Gerade Verbindung mit Pfeil 228"/>
              <p:cNvCxnSpPr>
                <a:endCxn id="264" idx="3"/>
              </p:cNvCxnSpPr>
              <p:nvPr/>
            </p:nvCxnSpPr>
            <p:spPr>
              <a:xfrm flipV="1">
                <a:off x="2132856" y="1988448"/>
                <a:ext cx="783352" cy="107138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0" name="Gruppieren 122"/>
              <p:cNvGrpSpPr/>
              <p:nvPr/>
            </p:nvGrpSpPr>
            <p:grpSpPr>
              <a:xfrm>
                <a:off x="692696" y="467544"/>
                <a:ext cx="5472608" cy="7498124"/>
                <a:chOff x="692696" y="467544"/>
                <a:chExt cx="5472608" cy="7498124"/>
              </a:xfrm>
            </p:grpSpPr>
            <p:sp>
              <p:nvSpPr>
                <p:cNvPr id="231" name="Textfeld 230"/>
                <p:cNvSpPr txBox="1"/>
                <p:nvPr/>
              </p:nvSpPr>
              <p:spPr>
                <a:xfrm>
                  <a:off x="4149080" y="971600"/>
                  <a:ext cx="1368152" cy="369332"/>
                </a:xfrm>
                <a:prstGeom prst="rect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b="1" dirty="0">
                      <a:latin typeface="Bookman Old Style" pitchFamily="18" charset="0"/>
                    </a:rPr>
                    <a:t>AUSGANG</a:t>
                  </a:r>
                </a:p>
              </p:txBody>
            </p:sp>
            <p:cxnSp>
              <p:nvCxnSpPr>
                <p:cNvPr id="232" name="Gerade Verbindung mit Pfeil 231"/>
                <p:cNvCxnSpPr/>
                <p:nvPr/>
              </p:nvCxnSpPr>
              <p:spPr>
                <a:xfrm flipV="1">
                  <a:off x="3933056" y="1331640"/>
                  <a:ext cx="576064" cy="129614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Gerade Verbindung mit Pfeil 232"/>
                <p:cNvCxnSpPr>
                  <a:stCxn id="262" idx="7"/>
                </p:cNvCxnSpPr>
                <p:nvPr/>
              </p:nvCxnSpPr>
              <p:spPr>
                <a:xfrm flipV="1">
                  <a:off x="4013800" y="1331640"/>
                  <a:ext cx="927368" cy="236752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Gerade Verbindung mit Pfeil 233"/>
                <p:cNvCxnSpPr/>
                <p:nvPr/>
              </p:nvCxnSpPr>
              <p:spPr>
                <a:xfrm flipH="1" flipV="1">
                  <a:off x="5445224" y="1331640"/>
                  <a:ext cx="360040" cy="158417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5" name="Gruppieren 119"/>
                <p:cNvGrpSpPr/>
                <p:nvPr/>
              </p:nvGrpSpPr>
              <p:grpSpPr>
                <a:xfrm>
                  <a:off x="692696" y="467544"/>
                  <a:ext cx="2357976" cy="369332"/>
                  <a:chOff x="692696" y="467544"/>
                  <a:chExt cx="2357976" cy="369332"/>
                </a:xfrm>
              </p:grpSpPr>
              <p:cxnSp>
                <p:nvCxnSpPr>
                  <p:cNvPr id="276" name="Gerade Verbindung mit Pfeil 20"/>
                  <p:cNvCxnSpPr/>
                  <p:nvPr/>
                </p:nvCxnSpPr>
                <p:spPr>
                  <a:xfrm>
                    <a:off x="692696" y="683568"/>
                    <a:ext cx="50405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7" name="Textfeld 21"/>
                  <p:cNvSpPr txBox="1"/>
                  <p:nvPr/>
                </p:nvSpPr>
                <p:spPr>
                  <a:xfrm>
                    <a:off x="1196752" y="467544"/>
                    <a:ext cx="79208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/>
                      <a:t>= ja</a:t>
                    </a:r>
                    <a:endParaRPr lang="de-DE" dirty="0"/>
                  </a:p>
                </p:txBody>
              </p:sp>
              <p:cxnSp>
                <p:nvCxnSpPr>
                  <p:cNvPr id="278" name="Gerade Verbindung mit Pfeil 277"/>
                  <p:cNvCxnSpPr/>
                  <p:nvPr/>
                </p:nvCxnSpPr>
                <p:spPr>
                  <a:xfrm>
                    <a:off x="1772816" y="683568"/>
                    <a:ext cx="50405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9" name="Textfeld 278"/>
                  <p:cNvSpPr txBox="1"/>
                  <p:nvPr/>
                </p:nvSpPr>
                <p:spPr>
                  <a:xfrm>
                    <a:off x="2258584" y="467544"/>
                    <a:ext cx="79208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/>
                      <a:t>= nein</a:t>
                    </a:r>
                    <a:endParaRPr lang="de-DE" dirty="0"/>
                  </a:p>
                </p:txBody>
              </p:sp>
            </p:grpSp>
            <p:grpSp>
              <p:nvGrpSpPr>
                <p:cNvPr id="236" name="Gruppieren 120"/>
                <p:cNvGrpSpPr/>
                <p:nvPr/>
              </p:nvGrpSpPr>
              <p:grpSpPr>
                <a:xfrm>
                  <a:off x="836712" y="1619672"/>
                  <a:ext cx="4815800" cy="3816424"/>
                  <a:chOff x="836712" y="1619672"/>
                  <a:chExt cx="4815800" cy="3816424"/>
                </a:xfrm>
              </p:grpSpPr>
              <p:sp>
                <p:nvSpPr>
                  <p:cNvPr id="262" name="Ellipse 5"/>
                  <p:cNvSpPr/>
                  <p:nvPr/>
                </p:nvSpPr>
                <p:spPr>
                  <a:xfrm>
                    <a:off x="1052736" y="1979712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3" name="Ellipse 6"/>
                  <p:cNvSpPr/>
                  <p:nvPr/>
                </p:nvSpPr>
                <p:spPr>
                  <a:xfrm>
                    <a:off x="1772816" y="2987824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4" name="Ellipse 9"/>
                  <p:cNvSpPr/>
                  <p:nvPr/>
                </p:nvSpPr>
                <p:spPr>
                  <a:xfrm>
                    <a:off x="3645024" y="3635896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5" name="Ellipse 15"/>
                  <p:cNvSpPr/>
                  <p:nvPr/>
                </p:nvSpPr>
                <p:spPr>
                  <a:xfrm>
                    <a:off x="836712" y="5004048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6" name="Ellipse 18"/>
                  <p:cNvSpPr/>
                  <p:nvPr/>
                </p:nvSpPr>
                <p:spPr>
                  <a:xfrm>
                    <a:off x="2852936" y="1619672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267" name="Gerade Verbindung mit Pfeil 266"/>
                  <p:cNvCxnSpPr>
                    <a:endCxn id="226" idx="3"/>
                  </p:cNvCxnSpPr>
                  <p:nvPr/>
                </p:nvCxnSpPr>
                <p:spPr>
                  <a:xfrm flipV="1">
                    <a:off x="2204864" y="2924552"/>
                    <a:ext cx="1431424" cy="279296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8" name="Gerade Verbindung mit Pfeil 267"/>
                  <p:cNvCxnSpPr>
                    <a:endCxn id="226" idx="0"/>
                  </p:cNvCxnSpPr>
                  <p:nvPr/>
                </p:nvCxnSpPr>
                <p:spPr>
                  <a:xfrm>
                    <a:off x="3212976" y="1979712"/>
                    <a:ext cx="576064" cy="576064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9" name="Gerade Verbindung mit Pfeil 268"/>
                  <p:cNvCxnSpPr>
                    <a:endCxn id="264" idx="2"/>
                  </p:cNvCxnSpPr>
                  <p:nvPr/>
                </p:nvCxnSpPr>
                <p:spPr>
                  <a:xfrm flipV="1">
                    <a:off x="1484784" y="1835696"/>
                    <a:ext cx="1368152" cy="28803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0" name="Gerade Verbindung mit Pfeil 269"/>
                  <p:cNvCxnSpPr>
                    <a:endCxn id="242" idx="4"/>
                  </p:cNvCxnSpPr>
                  <p:nvPr/>
                </p:nvCxnSpPr>
                <p:spPr>
                  <a:xfrm flipV="1">
                    <a:off x="980728" y="2411760"/>
                    <a:ext cx="288032" cy="25922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1" name="Gerade Verbindung mit Pfeil 270"/>
                  <p:cNvCxnSpPr/>
                  <p:nvPr/>
                </p:nvCxnSpPr>
                <p:spPr>
                  <a:xfrm>
                    <a:off x="1412776" y="2339752"/>
                    <a:ext cx="576064" cy="64807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2" name="Gerade Verbindung mit Pfeil 271"/>
                  <p:cNvCxnSpPr/>
                  <p:nvPr/>
                </p:nvCxnSpPr>
                <p:spPr>
                  <a:xfrm flipV="1">
                    <a:off x="1124744" y="3419872"/>
                    <a:ext cx="864096" cy="1584176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Gerade Verbindung mit Pfeil 272"/>
                  <p:cNvCxnSpPr>
                    <a:stCxn id="227" idx="3"/>
                    <a:endCxn id="263" idx="5"/>
                  </p:cNvCxnSpPr>
                  <p:nvPr/>
                </p:nvCxnSpPr>
                <p:spPr>
                  <a:xfrm flipH="1">
                    <a:off x="1205488" y="3284592"/>
                    <a:ext cx="4447024" cy="208823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4" name="Gerade Verbindung mit Pfeil 273"/>
                  <p:cNvCxnSpPr>
                    <a:stCxn id="264" idx="4"/>
                    <a:endCxn id="262" idx="1"/>
                  </p:cNvCxnSpPr>
                  <p:nvPr/>
                </p:nvCxnSpPr>
                <p:spPr>
                  <a:xfrm>
                    <a:off x="3068960" y="2051720"/>
                    <a:ext cx="639336" cy="164744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5" name="Gerade Verbindung mit Pfeil 274"/>
                  <p:cNvCxnSpPr>
                    <a:endCxn id="262" idx="0"/>
                  </p:cNvCxnSpPr>
                  <p:nvPr/>
                </p:nvCxnSpPr>
                <p:spPr>
                  <a:xfrm>
                    <a:off x="3861048" y="2987824"/>
                    <a:ext cx="0" cy="64807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7" name="Gruppieren 121"/>
                <p:cNvGrpSpPr/>
                <p:nvPr/>
              </p:nvGrpSpPr>
              <p:grpSpPr>
                <a:xfrm>
                  <a:off x="1052736" y="3284592"/>
                  <a:ext cx="5112568" cy="4681076"/>
                  <a:chOff x="1052736" y="3284592"/>
                  <a:chExt cx="5112568" cy="4681076"/>
                </a:xfrm>
              </p:grpSpPr>
              <p:sp>
                <p:nvSpPr>
                  <p:cNvPr id="238" name="Textfeld 237"/>
                  <p:cNvSpPr txBox="1"/>
                  <p:nvPr/>
                </p:nvSpPr>
                <p:spPr>
                  <a:xfrm>
                    <a:off x="1556792" y="7596336"/>
                    <a:ext cx="1368152" cy="369332"/>
                  </a:xfrm>
                  <a:prstGeom prst="rect">
                    <a:avLst/>
                  </a:prstGeom>
                  <a:noFill/>
                  <a:ln w="31750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b="1" dirty="0" smtClean="0">
                        <a:latin typeface="Bookman Old Style" pitchFamily="18" charset="0"/>
                      </a:rPr>
                      <a:t>EINGANG</a:t>
                    </a:r>
                    <a:endParaRPr lang="de-DE" b="1" dirty="0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239" name="Ellipse 238"/>
                  <p:cNvSpPr/>
                  <p:nvPr/>
                </p:nvSpPr>
                <p:spPr>
                  <a:xfrm>
                    <a:off x="2996952" y="5436096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0" name="Ellipse 11"/>
                  <p:cNvSpPr/>
                  <p:nvPr/>
                </p:nvSpPr>
                <p:spPr>
                  <a:xfrm>
                    <a:off x="4653136" y="4860032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1" name="Ellipse 12"/>
                  <p:cNvSpPr/>
                  <p:nvPr/>
                </p:nvSpPr>
                <p:spPr>
                  <a:xfrm>
                    <a:off x="5589240" y="5508104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2" name="Ellipse 13"/>
                  <p:cNvSpPr/>
                  <p:nvPr/>
                </p:nvSpPr>
                <p:spPr>
                  <a:xfrm>
                    <a:off x="5733256" y="6516216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3" name="Ellipse 242"/>
                  <p:cNvSpPr/>
                  <p:nvPr/>
                </p:nvSpPr>
                <p:spPr>
                  <a:xfrm>
                    <a:off x="4581128" y="7092280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4" name="Ellipse 243"/>
                  <p:cNvSpPr/>
                  <p:nvPr/>
                </p:nvSpPr>
                <p:spPr>
                  <a:xfrm>
                    <a:off x="2996952" y="6876256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5" name="Ellipse 244"/>
                  <p:cNvSpPr/>
                  <p:nvPr/>
                </p:nvSpPr>
                <p:spPr>
                  <a:xfrm>
                    <a:off x="1340768" y="6372200"/>
                    <a:ext cx="432048" cy="432048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246" name="Gerade Verbindung mit Pfeil 245"/>
                  <p:cNvCxnSpPr>
                    <a:endCxn id="244" idx="3"/>
                  </p:cNvCxnSpPr>
                  <p:nvPr/>
                </p:nvCxnSpPr>
                <p:spPr>
                  <a:xfrm flipV="1">
                    <a:off x="2204864" y="7245032"/>
                    <a:ext cx="855360" cy="351304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Gerade Verbindung mit Pfeil 246"/>
                  <p:cNvCxnSpPr>
                    <a:endCxn id="243" idx="2"/>
                  </p:cNvCxnSpPr>
                  <p:nvPr/>
                </p:nvCxnSpPr>
                <p:spPr>
                  <a:xfrm>
                    <a:off x="3429000" y="7164288"/>
                    <a:ext cx="1152128" cy="144016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8" name="Gerade Verbindung mit Pfeil 247"/>
                  <p:cNvCxnSpPr>
                    <a:endCxn id="243" idx="0"/>
                  </p:cNvCxnSpPr>
                  <p:nvPr/>
                </p:nvCxnSpPr>
                <p:spPr>
                  <a:xfrm>
                    <a:off x="3429000" y="5724128"/>
                    <a:ext cx="1368152" cy="136815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Gerade Verbindung mit Pfeil 248"/>
                  <p:cNvCxnSpPr>
                    <a:endCxn id="239" idx="2"/>
                  </p:cNvCxnSpPr>
                  <p:nvPr/>
                </p:nvCxnSpPr>
                <p:spPr>
                  <a:xfrm flipV="1">
                    <a:off x="1700808" y="5652120"/>
                    <a:ext cx="1296144" cy="7920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Gerade Verbindung mit Pfeil 249"/>
                  <p:cNvCxnSpPr>
                    <a:endCxn id="239" idx="7"/>
                  </p:cNvCxnSpPr>
                  <p:nvPr/>
                </p:nvCxnSpPr>
                <p:spPr>
                  <a:xfrm flipH="1">
                    <a:off x="3365728" y="5076056"/>
                    <a:ext cx="1287408" cy="42331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1" name="Gerade Verbindung mit Pfeil 250"/>
                  <p:cNvCxnSpPr/>
                  <p:nvPr/>
                </p:nvCxnSpPr>
                <p:spPr>
                  <a:xfrm flipV="1">
                    <a:off x="5949280" y="5876880"/>
                    <a:ext cx="8736" cy="639336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2" name="Gerade Verbindung mit Pfeil 251"/>
                  <p:cNvCxnSpPr>
                    <a:stCxn id="245" idx="0"/>
                    <a:endCxn id="263" idx="4"/>
                  </p:cNvCxnSpPr>
                  <p:nvPr/>
                </p:nvCxnSpPr>
                <p:spPr>
                  <a:xfrm flipH="1" flipV="1">
                    <a:off x="1052736" y="5436096"/>
                    <a:ext cx="504056" cy="936104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Gerade Verbindung mit Pfeil 252"/>
                  <p:cNvCxnSpPr>
                    <a:endCxn id="245" idx="5"/>
                  </p:cNvCxnSpPr>
                  <p:nvPr/>
                </p:nvCxnSpPr>
                <p:spPr>
                  <a:xfrm flipH="1" flipV="1">
                    <a:off x="1709544" y="6740976"/>
                    <a:ext cx="495320" cy="85536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4" name="Gerade Verbindung mit Pfeil 253"/>
                  <p:cNvCxnSpPr>
                    <a:endCxn id="227" idx="4"/>
                  </p:cNvCxnSpPr>
                  <p:nvPr/>
                </p:nvCxnSpPr>
                <p:spPr>
                  <a:xfrm flipV="1">
                    <a:off x="5085184" y="3347864"/>
                    <a:ext cx="720080" cy="1584176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Gerade Verbindung mit Pfeil 254"/>
                  <p:cNvCxnSpPr/>
                  <p:nvPr/>
                </p:nvCxnSpPr>
                <p:spPr>
                  <a:xfrm>
                    <a:off x="4005064" y="4067944"/>
                    <a:ext cx="711344" cy="85536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Gerade Verbindung mit Pfeil 255"/>
                  <p:cNvCxnSpPr>
                    <a:stCxn id="244" idx="1"/>
                    <a:endCxn id="245" idx="6"/>
                  </p:cNvCxnSpPr>
                  <p:nvPr/>
                </p:nvCxnSpPr>
                <p:spPr>
                  <a:xfrm flipH="1" flipV="1">
                    <a:off x="1772816" y="6588224"/>
                    <a:ext cx="1287408" cy="351304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7" name="Gerade Verbindung mit Pfeil 256"/>
                  <p:cNvCxnSpPr>
                    <a:stCxn id="243" idx="7"/>
                  </p:cNvCxnSpPr>
                  <p:nvPr/>
                </p:nvCxnSpPr>
                <p:spPr>
                  <a:xfrm flipV="1">
                    <a:off x="4949904" y="5876880"/>
                    <a:ext cx="702608" cy="127867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8" name="Gerade Verbindung mit Pfeil 257"/>
                  <p:cNvCxnSpPr>
                    <a:stCxn id="239" idx="4"/>
                    <a:endCxn id="244" idx="0"/>
                  </p:cNvCxnSpPr>
                  <p:nvPr/>
                </p:nvCxnSpPr>
                <p:spPr>
                  <a:xfrm>
                    <a:off x="3212976" y="5868144"/>
                    <a:ext cx="0" cy="100811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Gerade Verbindung mit Pfeil 258"/>
                  <p:cNvCxnSpPr>
                    <a:endCxn id="239" idx="6"/>
                  </p:cNvCxnSpPr>
                  <p:nvPr/>
                </p:nvCxnSpPr>
                <p:spPr>
                  <a:xfrm flipH="1" flipV="1">
                    <a:off x="3429000" y="5652120"/>
                    <a:ext cx="2367528" cy="92736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Gerade Verbindung mit Pfeil 259"/>
                  <p:cNvCxnSpPr>
                    <a:endCxn id="227" idx="5"/>
                  </p:cNvCxnSpPr>
                  <p:nvPr/>
                </p:nvCxnSpPr>
                <p:spPr>
                  <a:xfrm flipV="1">
                    <a:off x="5958016" y="3284592"/>
                    <a:ext cx="0" cy="2286784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dashDot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Gerade Verbindung mit Pfeil 260"/>
                  <p:cNvCxnSpPr/>
                  <p:nvPr/>
                </p:nvCxnSpPr>
                <p:spPr>
                  <a:xfrm flipH="1" flipV="1">
                    <a:off x="5021912" y="5228808"/>
                    <a:ext cx="567328" cy="42331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280" name="Textfeld 279"/>
            <p:cNvSpPr txBox="1"/>
            <p:nvPr/>
          </p:nvSpPr>
          <p:spPr>
            <a:xfrm>
              <a:off x="514392" y="342960"/>
              <a:ext cx="266429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500" b="1" u="sng" dirty="0" smtClean="0"/>
                <a:t>Lern-Labyrinth</a:t>
              </a:r>
              <a:endParaRPr lang="de-DE" sz="2500" b="1" u="sng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04664" y="755576"/>
            <a:ext cx="602128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Nützlich</a:t>
            </a:r>
            <a:r>
              <a:rPr lang="de-DE" b="1" dirty="0" smtClean="0"/>
              <a:t>:     </a:t>
            </a:r>
            <a:r>
              <a:rPr lang="de-DE" dirty="0"/>
              <a:t>in der </a:t>
            </a:r>
            <a:r>
              <a:rPr lang="de-DE" dirty="0" smtClean="0"/>
              <a:t>Sicherungsphase</a:t>
            </a:r>
          </a:p>
          <a:p>
            <a:endParaRPr lang="de-DE" dirty="0"/>
          </a:p>
          <a:p>
            <a:r>
              <a:rPr lang="de-DE" b="1" dirty="0"/>
              <a:t>Vorbereitung: </a:t>
            </a:r>
            <a:r>
              <a:rPr lang="de-DE" dirty="0"/>
              <a:t>LK bereitet geschlossene Fragen vor, welche nur mit Ja / Nein beantwortet werden können. </a:t>
            </a:r>
            <a:r>
              <a:rPr lang="de-DE" dirty="0" smtClean="0"/>
              <a:t>Einmalig das Blatt an die Sch austeilen.</a:t>
            </a:r>
          </a:p>
          <a:p>
            <a:endParaRPr lang="de-DE" dirty="0"/>
          </a:p>
          <a:p>
            <a:r>
              <a:rPr lang="de-DE" b="1" dirty="0" smtClean="0"/>
              <a:t>Ablauf: j</a:t>
            </a:r>
            <a:r>
              <a:rPr lang="de-DE" dirty="0" smtClean="0"/>
              <a:t>eder </a:t>
            </a:r>
            <a:r>
              <a:rPr lang="de-DE" dirty="0"/>
              <a:t>Sch erhält ein Blatt mit dem Lernlabyrinth - am Besten fix in einer Glassichthülle im Ordner lassen. </a:t>
            </a:r>
            <a:endParaRPr lang="de-DE" dirty="0" smtClean="0"/>
          </a:p>
          <a:p>
            <a:r>
              <a:rPr lang="de-DE" dirty="0"/>
              <a:t>(Hinweis auf mehrmalige Verwendung geben</a:t>
            </a:r>
            <a:r>
              <a:rPr lang="de-DE" dirty="0" smtClean="0"/>
              <a:t>!)</a:t>
            </a:r>
          </a:p>
          <a:p>
            <a:endParaRPr lang="de-DE" dirty="0"/>
          </a:p>
          <a:p>
            <a:r>
              <a:rPr lang="de-DE" b="1" dirty="0" smtClean="0"/>
              <a:t>Variante 1 für Anfänger:</a:t>
            </a:r>
          </a:p>
          <a:p>
            <a:r>
              <a:rPr lang="de-DE" dirty="0" smtClean="0"/>
              <a:t>Schüler erhalten ein Arbeitsblatt mit geschlossenen Fragen und das Lernlabyrinth. Jeder Schüler bearbeitet die Aufgaben in seinem Lerntempo!</a:t>
            </a:r>
          </a:p>
          <a:p>
            <a:r>
              <a:rPr lang="de-DE" dirty="0" smtClean="0"/>
              <a:t>Wichtig: beim erstmaligen Einsatz nur wenige Fragen stellen 5 – 8 Stück, damit die Schüler nicht gleich demotiviert sind. Dann nach und nach die Anzahl der Fragen erhöhen.</a:t>
            </a:r>
          </a:p>
          <a:p>
            <a:endParaRPr lang="de-DE" dirty="0"/>
          </a:p>
          <a:p>
            <a:r>
              <a:rPr lang="de-DE" b="1" dirty="0" smtClean="0"/>
              <a:t>Variante 2 für Fortgeschrittene: </a:t>
            </a:r>
            <a:br>
              <a:rPr lang="de-DE" b="1" dirty="0" smtClean="0"/>
            </a:br>
            <a:r>
              <a:rPr lang="de-DE" dirty="0" smtClean="0"/>
              <a:t>LK </a:t>
            </a:r>
            <a:r>
              <a:rPr lang="de-DE" dirty="0"/>
              <a:t>liest die Fragen vor und die Sch müssen "aktiv zuhören" und dann mit dem Bleistift/ </a:t>
            </a:r>
            <a:r>
              <a:rPr lang="de-DE" dirty="0" smtClean="0"/>
              <a:t>Radiergummi/Finger </a:t>
            </a:r>
            <a:r>
              <a:rPr lang="de-DE" dirty="0"/>
              <a:t>den Weg </a:t>
            </a:r>
            <a:r>
              <a:rPr lang="de-DE" dirty="0" smtClean="0"/>
              <a:t>mitgehen. </a:t>
            </a:r>
            <a:r>
              <a:rPr lang="de-DE" dirty="0"/>
              <a:t>Sobald einer fertig ist, schreit er </a:t>
            </a:r>
            <a:r>
              <a:rPr lang="de-DE" dirty="0" smtClean="0"/>
              <a:t>Bingo. </a:t>
            </a:r>
            <a:br>
              <a:rPr lang="de-DE" dirty="0" smtClean="0"/>
            </a:br>
            <a:r>
              <a:rPr lang="de-DE" dirty="0" smtClean="0"/>
              <a:t>Am </a:t>
            </a:r>
            <a:r>
              <a:rPr lang="de-DE" dirty="0"/>
              <a:t>Ende erhalten die Sch die Fragen ausgeteilt, damit sie es nochmals zu Hause oder auch nochmal mit der LK durchgehen können.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16632" y="539552"/>
            <a:ext cx="6192688" cy="53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Lernlabyrinth am Beispiel der Personalbuchhaltung (9. </a:t>
            </a:r>
            <a:r>
              <a:rPr lang="de-DE" sz="12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Klasse Wirtschaftsschule)</a:t>
            </a:r>
            <a:endParaRPr lang="de-DE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2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Aussagen</a:t>
            </a: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Monatslohn wird auf das Konto 6200 gebucht. JA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Kirchensteuer beträgt 5,5 % der Lohnsteuer in Bayern. Nein, 8%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Arbeitgeber behält die Sozialversicherungsbeiträge für den Arbeitnehmer-Anteil ein und führt diese an die Krankenkasse ab. Ja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Urlaubs- und Weihnachtsgeld werden auf dem Konto 6210 gebucht. Ja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Arbeitnehmer zahlt exakt so viel Beitrag in der KV, PV, RV, AV wie der AG. </a:t>
            </a:r>
            <a:b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Nein, AN zahlt mehr: 0,9% Zuschlag in KV und 0,25% in PV (Kinderlose ab 23 Jahren.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Zahlt der AG seinem Arbeiter zur Geburt seines Kindes eine freiwillige Zulage, dann wird sie unter 6230 gebucht. Ja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AG übernimmt den Beitrag zur AV komplett alleine. Nein, zur UV.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Auszahlungsbetrag des Lohnes stellt einen Aufwand für den Arbeitgeber dar. Nein, eine VLL und wird über das Konto 4850 gebucht.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AG führt die SV-Beiträge über das Konto 4830 ab. Nein, über 4840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Vorschuss an Mitarbeiter stellt für das Unternehmen eine Forderung dar. Ja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Beiträge zur Berufsgenossenschaft stellen einen Aufwand dar und werden auf dem Konto 6420 gebucht. Ja</a:t>
            </a:r>
            <a:endParaRPr lang="de-D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30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Bildschirmpräsentation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Caro</dc:creator>
  <cp:lastModifiedBy>Hans Böckler Schule</cp:lastModifiedBy>
  <cp:revision>12</cp:revision>
  <dcterms:created xsi:type="dcterms:W3CDTF">2012-12-06T10:30:53Z</dcterms:created>
  <dcterms:modified xsi:type="dcterms:W3CDTF">2014-04-10T11:15:24Z</dcterms:modified>
</cp:coreProperties>
</file>